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ADB"/>
          </a:solidFill>
        </a:fill>
      </a:tcStyle>
    </a:wholeTbl>
    <a:band2H>
      <a:tcTxStyle b="def" i="def"/>
      <a:tcStyle>
        <a:tcBdr/>
        <a:fill>
          <a:solidFill>
            <a:srgbClr val="E6ED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7CB"/>
          </a:solidFill>
        </a:fill>
      </a:tcStyle>
    </a:wholeTbl>
    <a:band2H>
      <a:tcTxStyle b="def" i="def"/>
      <a:tcStyle>
        <a:tcBdr/>
        <a:fill>
          <a:solidFill>
            <a:srgbClr val="F3EC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b="1" sz="3800">
                <a:latin typeface="+mn-lt"/>
                <a:ea typeface="+mn-ea"/>
                <a:cs typeface="+mn-cs"/>
                <a:sym typeface="Helvetica"/>
              </a:defRPr>
            </a:lvl1pPr>
            <a:lvl2pPr marL="1055076" indent="-445476" algn="ctr">
              <a:spcBef>
                <a:spcPts val="0"/>
              </a:spcBef>
              <a:defRPr b="1" sz="3800">
                <a:latin typeface="+mn-lt"/>
                <a:ea typeface="+mn-ea"/>
                <a:cs typeface="+mn-cs"/>
                <a:sym typeface="Helvetica"/>
              </a:defRPr>
            </a:lvl2pPr>
            <a:lvl3pPr marL="1664674" indent="-445476" algn="ctr">
              <a:spcBef>
                <a:spcPts val="0"/>
              </a:spcBef>
              <a:defRPr b="1" sz="3800">
                <a:latin typeface="+mn-lt"/>
                <a:ea typeface="+mn-ea"/>
                <a:cs typeface="+mn-cs"/>
                <a:sym typeface="Helvetica"/>
              </a:defRPr>
            </a:lvl3pPr>
            <a:lvl4pPr marL="2274274" indent="-445474" algn="ctr">
              <a:spcBef>
                <a:spcPts val="0"/>
              </a:spcBef>
              <a:defRPr b="1" sz="3800">
                <a:latin typeface="+mn-lt"/>
                <a:ea typeface="+mn-ea"/>
                <a:cs typeface="+mn-cs"/>
                <a:sym typeface="Helvetica"/>
              </a:defRPr>
            </a:lvl4pPr>
            <a:lvl5pPr marL="2883874" indent="-445474" algn="ctr">
              <a:spcBef>
                <a:spcPts val="0"/>
              </a:spcBef>
              <a:defRPr b="1" sz="3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2933700" y="891704"/>
            <a:ext cx="18542000" cy="8318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496800" y="1068296"/>
            <a:ext cx="10223500" cy="11595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1955253" y="13004802"/>
            <a:ext cx="453238" cy="469901"/>
          </a:xfrm>
          <a:prstGeom prst="rect">
            <a:avLst/>
          </a:prstGeom>
        </p:spPr>
        <p:txBody>
          <a:bodyPr anchor="b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2598400" y="3641950"/>
            <a:ext cx="10007600" cy="88519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496800" y="7162800"/>
            <a:ext cx="10185400" cy="548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496800" y="1066800"/>
            <a:ext cx="10185400" cy="548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1701800" y="1071715"/>
            <a:ext cx="10185400" cy="115824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6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7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9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1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66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 lIns="91398" tIns="91398" rIns="91398" bIns="91398"/>
          <a:lstStyle/>
          <a:p>
            <a:pPr/>
            <a:r>
              <a:t> </a:t>
            </a:r>
          </a:p>
        </p:txBody>
      </p:sp>
      <p:sp>
        <p:nvSpPr>
          <p:cNvPr id="120" name="Shape 169"/>
          <p:cNvSpPr txBox="1"/>
          <p:nvPr/>
        </p:nvSpPr>
        <p:spPr>
          <a:xfrm>
            <a:off x="3869042" y="3894644"/>
            <a:ext cx="18092394" cy="2194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>
              <a:defRPr b="1" sz="1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React</a:t>
            </a:r>
          </a:p>
        </p:txBody>
      </p:sp>
      <p:sp>
        <p:nvSpPr>
          <p:cNvPr id="121" name="Shape 170"/>
          <p:cNvSpPr txBox="1"/>
          <p:nvPr/>
        </p:nvSpPr>
        <p:spPr>
          <a:xfrm>
            <a:off x="3609030" y="7145053"/>
            <a:ext cx="17178640" cy="1457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>
              <a:defRPr i="1" sz="72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Lesson -1. ES6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11.png" descr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2895600"/>
            <a:ext cx="13716000" cy="9431882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String templates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12.png" descr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3048000"/>
            <a:ext cx="12293518" cy="9436994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Enhanced object literals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13.png" descr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3094108"/>
            <a:ext cx="18288000" cy="7527784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Method definition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14.png" descr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7200" y="3345546"/>
            <a:ext cx="13826490" cy="900015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Super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15.png" descr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0" y="3048000"/>
            <a:ext cx="16027498" cy="899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Computed properties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0231" y="3810000"/>
            <a:ext cx="15795934" cy="6580356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Symbol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17.png" descr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1600" y="3048978"/>
            <a:ext cx="12649200" cy="9290316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Symbol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18.png" descr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9467" y="3200400"/>
            <a:ext cx="15677459" cy="693315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Symbol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19.png" descr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1600" y="3368395"/>
            <a:ext cx="12801600" cy="84957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Classes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20.png" descr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7200" y="2895600"/>
            <a:ext cx="14935200" cy="9615194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OOP: Inheritance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73"/>
          <p:cNvSpPr txBox="1"/>
          <p:nvPr/>
        </p:nvSpPr>
        <p:spPr>
          <a:xfrm>
            <a:off x="12654328" y="4459849"/>
            <a:ext cx="8398141" cy="4188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/>
          <a:p>
            <a:pPr marL="800100" indent="-685800" algn="l">
              <a:lnSpc>
                <a:spcPct val="150000"/>
              </a:lnSpc>
              <a:buSzPct val="100000"/>
              <a:buFont typeface="Helvetica"/>
              <a:buChar char="●"/>
              <a:defRPr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pPr>
            <a:r>
              <a:t>ES6 new features</a:t>
            </a:r>
          </a:p>
          <a:p>
            <a:pPr marL="800100" indent="-685800" algn="l">
              <a:lnSpc>
                <a:spcPct val="150000"/>
              </a:lnSpc>
              <a:buSzPct val="100000"/>
              <a:buFont typeface="Helvetica"/>
              <a:buChar char="●"/>
              <a:defRPr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pPr>
            <a:r>
              <a:t>Arrow functions and lambdas</a:t>
            </a:r>
          </a:p>
          <a:p>
            <a:pPr marL="800100" indent="-685800" algn="l">
              <a:lnSpc>
                <a:spcPct val="150000"/>
              </a:lnSpc>
              <a:buSzPct val="100000"/>
              <a:buFont typeface="Helvetica"/>
              <a:buChar char="●"/>
              <a:defRPr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pPr>
            <a:r>
              <a:t>Iterators and Generators</a:t>
            </a:r>
          </a:p>
          <a:p>
            <a:pPr marL="800100" indent="-685800" algn="l">
              <a:lnSpc>
                <a:spcPct val="150000"/>
              </a:lnSpc>
              <a:buSzPct val="100000"/>
              <a:buFont typeface="Helvetica"/>
              <a:buChar char="●"/>
              <a:defRPr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pPr>
            <a:r>
              <a:t>Modules</a:t>
            </a:r>
          </a:p>
          <a:p>
            <a:pPr marL="800100" indent="-685800" algn="l">
              <a:lnSpc>
                <a:spcPct val="150000"/>
              </a:lnSpc>
              <a:buSzPct val="100000"/>
              <a:buFont typeface="Helvetica"/>
              <a:buChar char="●"/>
              <a:defRPr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pPr>
            <a:r>
              <a:t>Proxies</a:t>
            </a:r>
          </a:p>
        </p:txBody>
      </p:sp>
      <p:pic>
        <p:nvPicPr>
          <p:cNvPr id="12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5917" y="4048123"/>
            <a:ext cx="5829306" cy="5619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2994" y="3048000"/>
            <a:ext cx="14630405" cy="921503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OOP: Real inheritance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22.png" descr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1997" y="3270486"/>
            <a:ext cx="15392405" cy="877858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Static methods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23.png" descr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8800" y="3048000"/>
            <a:ext cx="12281252" cy="9448798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Getters and setters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3967360"/>
            <a:ext cx="15829766" cy="5773364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Getters and setters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25.png" descr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0109" y="3657600"/>
            <a:ext cx="15136177" cy="780243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And again about hoisting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26.png" descr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3397" y="3229814"/>
            <a:ext cx="15849605" cy="724845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Iterator pattern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27.png" descr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8800" y="3200400"/>
            <a:ext cx="12130290" cy="8917594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Iterator pattern implementations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28.png" descr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3116" y="3368395"/>
            <a:ext cx="16930164" cy="7600786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Iterator in 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29.png" descr="image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9612" y="3412482"/>
            <a:ext cx="13317172" cy="8297844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177"/>
          <p:cNvSpPr txBox="1"/>
          <p:nvPr/>
        </p:nvSpPr>
        <p:spPr>
          <a:xfrm>
            <a:off x="109155" y="538911"/>
            <a:ext cx="17351788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Data structures implements iterator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30.png" descr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3150" y="2006849"/>
            <a:ext cx="15977701" cy="1103826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Implement iterator pattern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ES6. What is new? </a:t>
            </a:r>
          </a:p>
        </p:txBody>
      </p:sp>
      <p:pic>
        <p:nvPicPr>
          <p:cNvPr id="127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14" y="2574563"/>
            <a:ext cx="24331574" cy="11027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1.png" descr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7377" y="2274135"/>
            <a:ext cx="15849247" cy="10680608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For .. of 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32.png" descr="image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9194" y="2895600"/>
            <a:ext cx="14478005" cy="896599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Strings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33.png" descr="image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00" y="2895600"/>
            <a:ext cx="10234098" cy="9564008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Numbers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3277098"/>
            <a:ext cx="15849600" cy="84639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age35.png" descr="image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0300" y="3368395"/>
            <a:ext cx="15655794" cy="725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Array.from()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36.png" descr="image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8366" y="3200400"/>
            <a:ext cx="16939661" cy="7658594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37.png" descr="image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6394" y="3200400"/>
            <a:ext cx="13563605" cy="906540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38.png" descr="image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6794" y="3200400"/>
            <a:ext cx="14782805" cy="8932734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394" y="3048000"/>
            <a:ext cx="14325605" cy="9153502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Objects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8862" y="3048000"/>
            <a:ext cx="14325602" cy="8603744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Maps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5.png" descr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1495" y="2051761"/>
            <a:ext cx="17381011" cy="10990553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Declaration and Scoping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41.png" descr="image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35322" y="2895600"/>
            <a:ext cx="11305752" cy="9389342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Maps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42.png" descr="image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0" y="3161356"/>
            <a:ext cx="13868400" cy="9095376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Maps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43.png" descr="image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5797" y="3284532"/>
            <a:ext cx="15544805" cy="873304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Weak maps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44.png" descr="image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394" y="2674796"/>
            <a:ext cx="14325605" cy="8997613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45.png" descr="image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8197" y="3200400"/>
            <a:ext cx="15240005" cy="7577498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46.png" descr="image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9200" y="4419600"/>
            <a:ext cx="15265574" cy="3420406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Weak sets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47.png" descr="image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1594" y="3810000"/>
            <a:ext cx="14173205" cy="758811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Generators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image48.png" descr="image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1594" y="3048000"/>
            <a:ext cx="14173205" cy="8681526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Generator in 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image49.png" descr="image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9194" y="3200400"/>
            <a:ext cx="14478005" cy="6863962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Generator in 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50.png" descr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9200" y="3047998"/>
            <a:ext cx="13258800" cy="9263144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Generator in 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Declaration and Scoping</a:t>
            </a:r>
          </a:p>
        </p:txBody>
      </p:sp>
      <p:pic>
        <p:nvPicPr>
          <p:cNvPr id="133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4870" y="2051998"/>
            <a:ext cx="18074260" cy="11157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51.png" descr="image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1882" y="2445772"/>
            <a:ext cx="13258802" cy="9734916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Yield*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52.png" descr="image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3070" y="3200400"/>
            <a:ext cx="11876900" cy="9398122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Arrow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53.png" descr="image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4397" y="3422558"/>
            <a:ext cx="15087605" cy="7913652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Lexical this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54.png" descr="image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3526" y="2498144"/>
            <a:ext cx="13476948" cy="10384267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Promise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image55.png" descr="image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3081" y="3411182"/>
            <a:ext cx="15250234" cy="6885714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Promise A+ 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age56.png" descr="image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4781" y="2343037"/>
            <a:ext cx="17034438" cy="10095842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Flattering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age57.png" descr="image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9200" y="3368395"/>
            <a:ext cx="13777538" cy="9063044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Promises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image58.png" descr="image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1997" y="3192906"/>
            <a:ext cx="15392405" cy="9028646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Promises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image59.png" descr="image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3810000"/>
            <a:ext cx="15087600" cy="740248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image60.png" descr="image6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3994" y="3200400"/>
            <a:ext cx="13868405" cy="8323234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3605860"/>
            <a:ext cx="18288000" cy="650428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Temporal dead zone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61.png" descr="image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394" y="3048000"/>
            <a:ext cx="14325605" cy="933769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62.png" descr="image6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3368395"/>
            <a:ext cx="14630400" cy="7406849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 default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63.png" descr="image6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7600" y="3030120"/>
            <a:ext cx="9585808" cy="9197666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image64.png" descr="image6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3600" y="3368395"/>
            <a:ext cx="12801600" cy="8559983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image65.png" descr="image6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4631" y="5181600"/>
            <a:ext cx="15707136" cy="4012028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Rest operator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mage66.png" descr="image6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3845268"/>
            <a:ext cx="14782800" cy="7898242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67.png" descr="image6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6794" y="4419600"/>
            <a:ext cx="14782805" cy="4089766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Spread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image68.png" descr="image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8439" y="3505200"/>
            <a:ext cx="13106405" cy="757792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Spread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image69.png" descr="image6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394" y="2895600"/>
            <a:ext cx="14325605" cy="930735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Modules - not for node.js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image70.png" descr="image7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1594" y="3368394"/>
            <a:ext cx="14173205" cy="783741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Modules - not for node.js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8.png" descr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200" y="3368395"/>
            <a:ext cx="13145742" cy="8801449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Temporal dead zone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image71.png" descr="image7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0594" y="3200400"/>
            <a:ext cx="14935205" cy="8155704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Modules - not for node.js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age72.png" descr="image7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3297011"/>
            <a:ext cx="18288000" cy="7121978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Modules - not for node.js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73.png" descr="image7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1594" y="3368395"/>
            <a:ext cx="14173205" cy="8007651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Proxy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image74.tif" descr="image7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7036" y="2923124"/>
            <a:ext cx="14909926" cy="8992822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Proxy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image75.tif" descr="image7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3436" y="2914013"/>
            <a:ext cx="13817131" cy="933314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Proxy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464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 lIns="91398" tIns="91398" rIns="91398" bIns="91398"/>
          <a:lstStyle/>
          <a:p>
            <a:pPr/>
            <a:r>
              <a:t> </a:t>
            </a:r>
          </a:p>
        </p:txBody>
      </p:sp>
      <p:sp>
        <p:nvSpPr>
          <p:cNvPr id="343" name="Shape 467"/>
          <p:cNvSpPr txBox="1"/>
          <p:nvPr/>
        </p:nvSpPr>
        <p:spPr>
          <a:xfrm>
            <a:off x="1642050" y="5760751"/>
            <a:ext cx="21493972" cy="2194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>
              <a:defRPr b="1" sz="1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Thank you for your attention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9.png" descr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3797" y="3306679"/>
            <a:ext cx="16335402" cy="8823605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Loop scoping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10.png" descr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2917120"/>
            <a:ext cx="14478000" cy="942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Constants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